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18A85-99D9-EDED-29E1-B5D223FFCC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67CE1B-DB12-F5FA-55E7-D0E67AD9ED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D35B5D-FFD9-96ED-23F5-10F335728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CEFFB-AC35-43F8-89E4-9EB226E05AE9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ADD3F-CA57-3E1F-B796-E04BC88A4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28AD0-B64E-1E6F-FDD4-135D1B416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C5E80-863F-4C91-9109-0AD4D4FFD6D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89763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01365-A032-5590-6556-21495B987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AB0EE3-45C8-DCC0-32D8-E7A86C38C5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0BA66E-126D-DF5C-3EB3-68879EDB3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CEFFB-AC35-43F8-89E4-9EB226E05AE9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95BCB-7650-30A3-CCE3-5CB00AA1F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FC950-054F-5F41-022D-ACD103CCE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C5E80-863F-4C91-9109-0AD4D4FFD6D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7280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B3FC50-EC2A-F60B-A3BF-EC7EDF6AD2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801BCB-4BB6-2C7D-6314-5B452174FB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89B898-897D-00A7-BE75-8694A7FF1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CEFFB-AC35-43F8-89E4-9EB226E05AE9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3836CF-DE99-7951-A79A-FEFBF1C25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539E8-A93E-A875-4133-2AE713C40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C5E80-863F-4C91-9109-0AD4D4FFD6D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98522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0B7BB-F8ED-63A5-4A2E-BECEF9420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EF84A-FA2A-76F1-BB65-F8418FB883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8B9C5-455B-ADEC-FD96-3FFD9D77E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CEFFB-AC35-43F8-89E4-9EB226E05AE9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3ACDB6-EA98-105C-E0D8-C8F2F46FE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D0C32-FA4E-FC86-2493-B44833475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C5E80-863F-4C91-9109-0AD4D4FFD6D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8523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06E7E-11E4-DA46-B675-19D36E9FC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EEB351-77A7-3951-CBCF-894362ACE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1DB1ED-3928-A15B-D586-AC270E59D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CEFFB-AC35-43F8-89E4-9EB226E05AE9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A268D-07C5-5037-5306-E8FC67A5A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14822-0F93-4E26-DFB7-991A3A009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C5E80-863F-4C91-9109-0AD4D4FFD6D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14276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C0B03-DE87-C97F-1E28-B1F7CFA9F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5C9A5-E901-E989-9BBC-30E1D659E6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CC272D-F271-3710-CA37-E0A84AC72D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A5F6D5-F54D-CDAD-0D8D-BAA1429B0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CEFFB-AC35-43F8-89E4-9EB226E05AE9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A294AD-2661-3F2F-962A-4D43255CB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122664-38E1-7495-20A7-FE6568947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C5E80-863F-4C91-9109-0AD4D4FFD6D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88611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1D4A2-B63D-BC75-E0E0-93A509032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CDD9A8-ABEB-8BAA-D005-F35C7BBB31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4F2F0B-BA76-C277-57A1-239DB7CAEC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38B99D-7E97-E9AB-0843-AB3EC38163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BBC2AA-B3F8-A7BB-78E9-6768982351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1EC513-CF73-AF05-E0A5-C3684B457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CEFFB-AC35-43F8-89E4-9EB226E05AE9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AC5AB1-DA51-ED5B-BD63-DDD62F8E9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908352-EC75-C8DB-8569-E8E6228D6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C5E80-863F-4C91-9109-0AD4D4FFD6D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60717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56676-6AC5-38FA-A170-67AC38614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A96735-D302-8085-2335-49B0FB334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CEFFB-AC35-43F8-89E4-9EB226E05AE9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C4FD96-2D09-642D-A99D-BF49202C4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FE7AB7-D9F3-90EE-BDB0-58F59C837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C5E80-863F-4C91-9109-0AD4D4FFD6D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5025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602DFC-0293-3105-16EC-2E1E25B80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CEFFB-AC35-43F8-89E4-9EB226E05AE9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8570E8-1B3B-6951-47E0-3E21F02F6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6601EC-D16D-D8F7-3396-30C6DCE5E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C5E80-863F-4C91-9109-0AD4D4FFD6D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35087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EBFF7-00A4-E270-2ED2-EFE3F0266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FC9CB8-6250-F810-C11C-2D49E5991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1FCC51-3A32-291F-2E73-6A9897CB4A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075472-FA93-A9D6-D6A2-6099F6A93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CEFFB-AC35-43F8-89E4-9EB226E05AE9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7938B7-2DBA-46FA-365B-1E1CEF8E4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E6B27D-2D69-0C7F-0ADA-4406E095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C5E80-863F-4C91-9109-0AD4D4FFD6D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9052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CD68E-1B26-1479-E02C-CED9D433D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A34685-B971-B7F7-0D46-8714753A48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3034FC-6627-B9BE-2335-4D24675B7E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AF1F3C-B501-65F8-A817-A7F556AAB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CEFFB-AC35-43F8-89E4-9EB226E05AE9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987FA3-0009-1F49-9941-865D1FC8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69F17C-D9D3-B850-959F-E0510FE7F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C5E80-863F-4C91-9109-0AD4D4FFD6D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21397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BEA827-5A9B-1C28-D112-275A81BEE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1DF18F-86F3-90FD-5660-ADC61D204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672CAE-2C12-5E62-23B3-7A80DBB8D1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6CEFFB-AC35-43F8-89E4-9EB226E05AE9}" type="datetimeFigureOut">
              <a:rPr lang="en-CA" smtClean="0"/>
              <a:t>2022-08-30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8B29D-B8B6-D0FC-9675-8EECDCA812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FC866C-467A-6F9B-C477-89226F5C33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4C5E80-863F-4C91-9109-0AD4D4FFD6D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92975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jpe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Rectangle 1045">
            <a:extLst>
              <a:ext uri="{FF2B5EF4-FFF2-40B4-BE49-F238E27FC236}">
                <a16:creationId xmlns:a16="http://schemas.microsoft.com/office/drawing/2014/main" id="{841B5F5D-E5D0-3497-1E09-952A9709EF6E}"/>
              </a:ext>
            </a:extLst>
          </p:cNvPr>
          <p:cNvSpPr/>
          <p:nvPr/>
        </p:nvSpPr>
        <p:spPr>
          <a:xfrm>
            <a:off x="-1" y="0"/>
            <a:ext cx="12192001" cy="67693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7A0B26-08C6-B6D7-D39E-B5D5A365DDD9}"/>
              </a:ext>
            </a:extLst>
          </p:cNvPr>
          <p:cNvSpPr txBox="1"/>
          <p:nvPr/>
        </p:nvSpPr>
        <p:spPr>
          <a:xfrm>
            <a:off x="485412" y="961806"/>
            <a:ext cx="2693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dirty="0">
                <a:latin typeface="Corbel" panose="020B0503020204020204" pitchFamily="34" charset="0"/>
              </a:rPr>
              <a:t>Global Alignment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084213-C320-8D67-CD20-772DDCFCAB5F}"/>
              </a:ext>
            </a:extLst>
          </p:cNvPr>
          <p:cNvSpPr txBox="1"/>
          <p:nvPr/>
        </p:nvSpPr>
        <p:spPr>
          <a:xfrm>
            <a:off x="4580282" y="939511"/>
            <a:ext cx="2693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dirty="0">
                <a:latin typeface="Corbel" panose="020B0503020204020204" pitchFamily="34" charset="0"/>
              </a:rPr>
              <a:t>Rough Alignment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F1E94C-1FC4-99D9-59C0-143D6DFE7753}"/>
              </a:ext>
            </a:extLst>
          </p:cNvPr>
          <p:cNvSpPr txBox="1"/>
          <p:nvPr/>
        </p:nvSpPr>
        <p:spPr>
          <a:xfrm>
            <a:off x="8496299" y="939511"/>
            <a:ext cx="2693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dirty="0">
                <a:latin typeface="Corbel" panose="020B0503020204020204" pitchFamily="34" charset="0"/>
              </a:rPr>
              <a:t>Rough Optimization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AACDFD-A202-26DF-EC15-E595CE898227}"/>
              </a:ext>
            </a:extLst>
          </p:cNvPr>
          <p:cNvSpPr txBox="1"/>
          <p:nvPr/>
        </p:nvSpPr>
        <p:spPr>
          <a:xfrm>
            <a:off x="296518" y="3482039"/>
            <a:ext cx="2693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dirty="0">
                <a:latin typeface="Corbel" panose="020B0503020204020204" pitchFamily="34" charset="0"/>
              </a:rPr>
              <a:t>Rendering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C91302-8A69-D565-0E9F-74B22F04B1FD}"/>
              </a:ext>
            </a:extLst>
          </p:cNvPr>
          <p:cNvSpPr txBox="1"/>
          <p:nvPr/>
        </p:nvSpPr>
        <p:spPr>
          <a:xfrm>
            <a:off x="0" y="82587"/>
            <a:ext cx="12191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 dirty="0">
                <a:latin typeface="Corbel" panose="020B0503020204020204" pitchFamily="34" charset="0"/>
              </a:rPr>
              <a:t>SAToRI: </a:t>
            </a:r>
            <a:r>
              <a:rPr lang="en-CA" sz="2800" b="1" dirty="0">
                <a:latin typeface="Corbel" panose="020B0503020204020204" pitchFamily="34" charset="0"/>
              </a:rPr>
              <a:t>S</a:t>
            </a:r>
            <a:r>
              <a:rPr lang="en-CA" sz="2800" dirty="0">
                <a:latin typeface="Corbel" panose="020B0503020204020204" pitchFamily="34" charset="0"/>
              </a:rPr>
              <a:t>titching and </a:t>
            </a:r>
            <a:r>
              <a:rPr lang="en-CA" sz="2800" b="1" dirty="0">
                <a:latin typeface="Corbel" panose="020B0503020204020204" pitchFamily="34" charset="0"/>
              </a:rPr>
              <a:t>A</a:t>
            </a:r>
            <a:r>
              <a:rPr lang="en-CA" sz="2800" dirty="0">
                <a:latin typeface="Corbel" panose="020B0503020204020204" pitchFamily="34" charset="0"/>
              </a:rPr>
              <a:t>lignment </a:t>
            </a:r>
            <a:r>
              <a:rPr lang="en-CA" sz="2800" b="1" dirty="0">
                <a:latin typeface="Corbel" panose="020B0503020204020204" pitchFamily="34" charset="0"/>
              </a:rPr>
              <a:t>To</a:t>
            </a:r>
            <a:r>
              <a:rPr lang="en-CA" sz="2800" dirty="0">
                <a:latin typeface="Corbel" panose="020B0503020204020204" pitchFamily="34" charset="0"/>
              </a:rPr>
              <a:t>ols for High-</a:t>
            </a:r>
            <a:r>
              <a:rPr lang="en-CA" sz="2800" b="1" dirty="0">
                <a:latin typeface="Corbel" panose="020B0503020204020204" pitchFamily="34" charset="0"/>
              </a:rPr>
              <a:t>R</a:t>
            </a:r>
            <a:r>
              <a:rPr lang="en-CA" sz="2800" dirty="0">
                <a:latin typeface="Corbel" panose="020B0503020204020204" pitchFamily="34" charset="0"/>
              </a:rPr>
              <a:t>esolution </a:t>
            </a:r>
            <a:r>
              <a:rPr lang="en-CA" sz="2800" b="1" dirty="0">
                <a:latin typeface="Corbel" panose="020B0503020204020204" pitchFamily="34" charset="0"/>
              </a:rPr>
              <a:t>I</a:t>
            </a:r>
            <a:r>
              <a:rPr lang="en-CA" sz="2800" dirty="0">
                <a:latin typeface="Corbel" panose="020B0503020204020204" pitchFamily="34" charset="0"/>
              </a:rPr>
              <a:t>mages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99B100-1068-D1F0-EB7F-E1B8E1928158}"/>
              </a:ext>
            </a:extLst>
          </p:cNvPr>
          <p:cNvSpPr txBox="1"/>
          <p:nvPr/>
        </p:nvSpPr>
        <p:spPr>
          <a:xfrm>
            <a:off x="8327335" y="3483722"/>
            <a:ext cx="2693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dirty="0">
                <a:latin typeface="Corbel" panose="020B0503020204020204" pitchFamily="34" charset="0"/>
              </a:rPr>
              <a:t>Fine Alignment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14FB9E-A66B-35ED-1208-F37497983C54}"/>
              </a:ext>
            </a:extLst>
          </p:cNvPr>
          <p:cNvSpPr txBox="1"/>
          <p:nvPr/>
        </p:nvSpPr>
        <p:spPr>
          <a:xfrm>
            <a:off x="4301988" y="3482039"/>
            <a:ext cx="26935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dirty="0">
                <a:latin typeface="Corbel" panose="020B0503020204020204" pitchFamily="34" charset="0"/>
              </a:rPr>
              <a:t>Fine Optimization</a:t>
            </a:r>
          </a:p>
        </p:txBody>
      </p:sp>
      <p:pic>
        <p:nvPicPr>
          <p:cNvPr id="18" name="Picture 17" descr="A close-up of the moon&#10;&#10;Description automatically generated with medium confidence">
            <a:extLst>
              <a:ext uri="{FF2B5EF4-FFF2-40B4-BE49-F238E27FC236}">
                <a16:creationId xmlns:a16="http://schemas.microsoft.com/office/drawing/2014/main" id="{B1A918EA-3459-DFCB-CE42-61A3042D82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17" y="1587228"/>
            <a:ext cx="1245704" cy="1245704"/>
          </a:xfrm>
          <a:prstGeom prst="rect">
            <a:avLst/>
          </a:prstGeom>
        </p:spPr>
      </p:pic>
      <p:pic>
        <p:nvPicPr>
          <p:cNvPr id="20" name="Picture 19" descr="A close-up of the moon&#10;&#10;Description automatically generated with medium confidence">
            <a:extLst>
              <a:ext uri="{FF2B5EF4-FFF2-40B4-BE49-F238E27FC236}">
                <a16:creationId xmlns:a16="http://schemas.microsoft.com/office/drawing/2014/main" id="{8BFC796F-6322-1EA6-FFEA-051867FB9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77789">
            <a:off x="1898179" y="1593946"/>
            <a:ext cx="1220823" cy="1220823"/>
          </a:xfrm>
          <a:prstGeom prst="rect">
            <a:avLst/>
          </a:prstGeom>
        </p:spPr>
      </p:pic>
      <p:sp>
        <p:nvSpPr>
          <p:cNvPr id="24" name="Arrow: Curved Up 23">
            <a:extLst>
              <a:ext uri="{FF2B5EF4-FFF2-40B4-BE49-F238E27FC236}">
                <a16:creationId xmlns:a16="http://schemas.microsoft.com/office/drawing/2014/main" id="{5F75E2E0-EEE9-4526-7DE8-2483554FB2B3}"/>
              </a:ext>
            </a:extLst>
          </p:cNvPr>
          <p:cNvSpPr/>
          <p:nvPr/>
        </p:nvSpPr>
        <p:spPr>
          <a:xfrm rot="14015335">
            <a:off x="3183786" y="1473960"/>
            <a:ext cx="616224" cy="358820"/>
          </a:xfrm>
          <a:prstGeom prst="curvedUp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pic>
        <p:nvPicPr>
          <p:cNvPr id="26" name="Picture 25" descr="A close-up of the moon&#10;&#10;Description automatically generated with medium confidence">
            <a:extLst>
              <a:ext uri="{FF2B5EF4-FFF2-40B4-BE49-F238E27FC236}">
                <a16:creationId xmlns:a16="http://schemas.microsoft.com/office/drawing/2014/main" id="{66144203-FAE9-4061-B897-F60D1B97C6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518" y="1390859"/>
            <a:ext cx="1484245" cy="1484245"/>
          </a:xfrm>
          <a:prstGeom prst="rect">
            <a:avLst/>
          </a:prstGeom>
        </p:spPr>
      </p:pic>
      <p:pic>
        <p:nvPicPr>
          <p:cNvPr id="28" name="Picture 27" descr="A close-up of the moon&#10;&#10;Description automatically generated with medium confidence">
            <a:extLst>
              <a:ext uri="{FF2B5EF4-FFF2-40B4-BE49-F238E27FC236}">
                <a16:creationId xmlns:a16="http://schemas.microsoft.com/office/drawing/2014/main" id="{E396CE80-A2A3-F4CA-2096-56DA555340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473" y="1390858"/>
            <a:ext cx="1484246" cy="1484246"/>
          </a:xfrm>
          <a:prstGeom prst="rect">
            <a:avLst/>
          </a:prstGeom>
        </p:spPr>
      </p:pic>
      <p:pic>
        <p:nvPicPr>
          <p:cNvPr id="1026" name="Picture 2" descr="X Symbol Png Transparent Images – Free PNG Images Vector, PSD, Clipart,  Templates">
            <a:extLst>
              <a:ext uri="{FF2B5EF4-FFF2-40B4-BE49-F238E27FC236}">
                <a16:creationId xmlns:a16="http://schemas.microsoft.com/office/drawing/2014/main" id="{9924727C-37F1-9A90-A899-536F113833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9208" y="1595630"/>
            <a:ext cx="222147" cy="222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X Symbol Png Transparent Images – Free PNG Images Vector, PSD, Clipart,  Templates">
            <a:extLst>
              <a:ext uri="{FF2B5EF4-FFF2-40B4-BE49-F238E27FC236}">
                <a16:creationId xmlns:a16="http://schemas.microsoft.com/office/drawing/2014/main" id="{B8BF0BC4-FF12-A5AB-1B8C-4193363A4B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4819" y="1600807"/>
            <a:ext cx="222147" cy="222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X Symbol Png Transparent Images – Free PNG Images Vector, PSD, Clipart,  Templates">
            <a:extLst>
              <a:ext uri="{FF2B5EF4-FFF2-40B4-BE49-F238E27FC236}">
                <a16:creationId xmlns:a16="http://schemas.microsoft.com/office/drawing/2014/main" id="{0D31C55E-4D07-B1D5-73AE-F624F9B485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3237" y="2074636"/>
            <a:ext cx="222147" cy="222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X Symbol Png Transparent Images – Free PNG Images Vector, PSD, Clipart,  Templates">
            <a:extLst>
              <a:ext uri="{FF2B5EF4-FFF2-40B4-BE49-F238E27FC236}">
                <a16:creationId xmlns:a16="http://schemas.microsoft.com/office/drawing/2014/main" id="{8EF0B0FD-6E77-B52B-AF14-E515ADCFF2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0799" y="2076708"/>
            <a:ext cx="222147" cy="222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X Symbol Png Transparent Images – Free PNG Images Vector, PSD, Clipart,  Templates">
            <a:extLst>
              <a:ext uri="{FF2B5EF4-FFF2-40B4-BE49-F238E27FC236}">
                <a16:creationId xmlns:a16="http://schemas.microsoft.com/office/drawing/2014/main" id="{AB3F35AE-4E60-C90A-DB5B-81968905F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788" y="2615688"/>
            <a:ext cx="222147" cy="222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X Symbol Png Transparent Images – Free PNG Images Vector, PSD, Clipart,  Templates">
            <a:extLst>
              <a:ext uri="{FF2B5EF4-FFF2-40B4-BE49-F238E27FC236}">
                <a16:creationId xmlns:a16="http://schemas.microsoft.com/office/drawing/2014/main" id="{C6D3B66F-1B75-DEA6-69B7-B06E7BE4D9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6817" y="2615688"/>
            <a:ext cx="222147" cy="222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1528F30-5E0E-B911-36F7-D08234C19F1E}"/>
              </a:ext>
            </a:extLst>
          </p:cNvPr>
          <p:cNvCxnSpPr>
            <a:cxnSpLocks/>
          </p:cNvCxnSpPr>
          <p:nvPr/>
        </p:nvCxnSpPr>
        <p:spPr>
          <a:xfrm flipV="1">
            <a:off x="4580282" y="1713553"/>
            <a:ext cx="1712029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31CCE53D-04AF-04F6-0247-7041964D8101}"/>
              </a:ext>
            </a:extLst>
          </p:cNvPr>
          <p:cNvCxnSpPr>
            <a:cxnSpLocks/>
          </p:cNvCxnSpPr>
          <p:nvPr/>
        </p:nvCxnSpPr>
        <p:spPr>
          <a:xfrm>
            <a:off x="5498864" y="2187782"/>
            <a:ext cx="1703009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1BC71C7-6CA8-384F-6802-41000981657C}"/>
              </a:ext>
            </a:extLst>
          </p:cNvPr>
          <p:cNvCxnSpPr>
            <a:cxnSpLocks/>
          </p:cNvCxnSpPr>
          <p:nvPr/>
        </p:nvCxnSpPr>
        <p:spPr>
          <a:xfrm flipV="1">
            <a:off x="4805862" y="2726762"/>
            <a:ext cx="1712029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>
            <a:extLst>
              <a:ext uri="{FF2B5EF4-FFF2-40B4-BE49-F238E27FC236}">
                <a16:creationId xmlns:a16="http://schemas.microsoft.com/office/drawing/2014/main" id="{0F1B2C28-34E2-4EF8-DF90-8273AAE2DD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54115" y="1424070"/>
            <a:ext cx="1782627" cy="1785990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E65758E2-706F-C34C-BB5F-2EEBD479585F}"/>
              </a:ext>
            </a:extLst>
          </p:cNvPr>
          <p:cNvSpPr txBox="1"/>
          <p:nvPr/>
        </p:nvSpPr>
        <p:spPr>
          <a:xfrm>
            <a:off x="3259001" y="2968465"/>
            <a:ext cx="53360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>
                <a:latin typeface="Corbel" panose="020B0503020204020204" pitchFamily="34" charset="0"/>
              </a:rPr>
              <a:t>(Matching points in downsampled images)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0A1CF74-104C-6DA7-F1AE-403EE778B3F2}"/>
              </a:ext>
            </a:extLst>
          </p:cNvPr>
          <p:cNvSpPr txBox="1"/>
          <p:nvPr/>
        </p:nvSpPr>
        <p:spPr>
          <a:xfrm>
            <a:off x="7916412" y="1505521"/>
            <a:ext cx="175035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>
                <a:latin typeface="Corbel" panose="020B0503020204020204" pitchFamily="34" charset="0"/>
              </a:rPr>
              <a:t>(Image modelled as a spring-mesh system with connections to neighbouring z-layers)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0CE5DE4-8EDE-BDAF-36BE-497375E712C0}"/>
              </a:ext>
            </a:extLst>
          </p:cNvPr>
          <p:cNvSpPr txBox="1"/>
          <p:nvPr/>
        </p:nvSpPr>
        <p:spPr>
          <a:xfrm>
            <a:off x="7712703" y="6160423"/>
            <a:ext cx="36325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>
                <a:latin typeface="Corbel" panose="020B0503020204020204" pitchFamily="34" charset="0"/>
              </a:rPr>
              <a:t>(Fine flow fields between images)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7E1B65A-ADFC-D8C1-870A-CB19D80477BA}"/>
              </a:ext>
            </a:extLst>
          </p:cNvPr>
          <p:cNvSpPr txBox="1"/>
          <p:nvPr/>
        </p:nvSpPr>
        <p:spPr>
          <a:xfrm>
            <a:off x="4494536" y="6160423"/>
            <a:ext cx="24173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>
                <a:latin typeface="Corbel" panose="020B0503020204020204" pitchFamily="34" charset="0"/>
              </a:rPr>
              <a:t>(Relaxed flow fields)</a:t>
            </a:r>
          </a:p>
        </p:txBody>
      </p:sp>
      <p:pic>
        <p:nvPicPr>
          <p:cNvPr id="41" name="Picture 4">
            <a:extLst>
              <a:ext uri="{FF2B5EF4-FFF2-40B4-BE49-F238E27FC236}">
                <a16:creationId xmlns:a16="http://schemas.microsoft.com/office/drawing/2014/main" id="{789744E2-5FBB-7C6C-014C-6FAC9848D7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2240" y="4138967"/>
            <a:ext cx="2147784" cy="1942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6">
            <a:extLst>
              <a:ext uri="{FF2B5EF4-FFF2-40B4-BE49-F238E27FC236}">
                <a16:creationId xmlns:a16="http://schemas.microsoft.com/office/drawing/2014/main" id="{85F89BF3-7BC2-15BD-ECCB-6D2A0F22A0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4222" y="4136712"/>
            <a:ext cx="2205167" cy="1942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3" name="Picture 6">
            <a:extLst>
              <a:ext uri="{FF2B5EF4-FFF2-40B4-BE49-F238E27FC236}">
                <a16:creationId xmlns:a16="http://schemas.microsoft.com/office/drawing/2014/main" id="{B15DEF6F-B140-EF07-4225-928EF5D0AE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5527" y="3844776"/>
            <a:ext cx="2535356" cy="2233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Arrow: Curved Up 55">
            <a:extLst>
              <a:ext uri="{FF2B5EF4-FFF2-40B4-BE49-F238E27FC236}">
                <a16:creationId xmlns:a16="http://schemas.microsoft.com/office/drawing/2014/main" id="{6B20767F-ADFA-3EE1-AC46-FFE6F860368F}"/>
              </a:ext>
            </a:extLst>
          </p:cNvPr>
          <p:cNvSpPr/>
          <p:nvPr/>
        </p:nvSpPr>
        <p:spPr>
          <a:xfrm rot="10800000">
            <a:off x="9132968" y="3919585"/>
            <a:ext cx="396000" cy="216000"/>
          </a:xfrm>
          <a:prstGeom prst="curvedUpArrow">
            <a:avLst/>
          </a:prstGeom>
          <a:solidFill>
            <a:schemeClr val="tx1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pic>
        <p:nvPicPr>
          <p:cNvPr id="59" name="Picture 58" descr="A close-up of a grey surface&#10;&#10;Description automatically generated with low confidence">
            <a:extLst>
              <a:ext uri="{FF2B5EF4-FFF2-40B4-BE49-F238E27FC236}">
                <a16:creationId xmlns:a16="http://schemas.microsoft.com/office/drawing/2014/main" id="{06DB0902-27E0-E706-B21C-6D0884D28A9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32" y="4200935"/>
            <a:ext cx="906665" cy="1478149"/>
          </a:xfrm>
          <a:prstGeom prst="rect">
            <a:avLst/>
          </a:prstGeom>
        </p:spPr>
      </p:pic>
      <p:pic>
        <p:nvPicPr>
          <p:cNvPr id="63" name="Picture 62" descr="A close-up of the moon&#10;&#10;Description automatically generated with medium confidence">
            <a:extLst>
              <a:ext uri="{FF2B5EF4-FFF2-40B4-BE49-F238E27FC236}">
                <a16:creationId xmlns:a16="http://schemas.microsoft.com/office/drawing/2014/main" id="{BD0A19C4-7596-2DB6-617D-84B1A4FC947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672" y="4237983"/>
            <a:ext cx="941859" cy="1478149"/>
          </a:xfrm>
          <a:prstGeom prst="rect">
            <a:avLst/>
          </a:prstGeom>
        </p:spPr>
      </p:pic>
      <p:pic>
        <p:nvPicPr>
          <p:cNvPr id="61" name="Picture 60" descr="A close-up of the moon&#10;&#10;Description automatically generated with medium confidence">
            <a:extLst>
              <a:ext uri="{FF2B5EF4-FFF2-40B4-BE49-F238E27FC236}">
                <a16:creationId xmlns:a16="http://schemas.microsoft.com/office/drawing/2014/main" id="{D1532566-5F14-A3A7-141C-1EBC4AD2CF3F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931" y="4273696"/>
            <a:ext cx="906665" cy="1415360"/>
          </a:xfrm>
          <a:prstGeom prst="rect">
            <a:avLst/>
          </a:prstGeom>
        </p:spPr>
      </p:pic>
      <p:cxnSp>
        <p:nvCxnSpPr>
          <p:cNvPr id="1025" name="Straight Arrow Connector 1024">
            <a:extLst>
              <a:ext uri="{FF2B5EF4-FFF2-40B4-BE49-F238E27FC236}">
                <a16:creationId xmlns:a16="http://schemas.microsoft.com/office/drawing/2014/main" id="{C90A0D6B-3DAF-5CE4-3121-E324482D2176}"/>
              </a:ext>
            </a:extLst>
          </p:cNvPr>
          <p:cNvCxnSpPr>
            <a:cxnSpLocks/>
          </p:cNvCxnSpPr>
          <p:nvPr/>
        </p:nvCxnSpPr>
        <p:spPr>
          <a:xfrm flipV="1">
            <a:off x="3228560" y="1151164"/>
            <a:ext cx="1222512" cy="9332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7" name="Straight Arrow Connector 1026">
            <a:extLst>
              <a:ext uri="{FF2B5EF4-FFF2-40B4-BE49-F238E27FC236}">
                <a16:creationId xmlns:a16="http://schemas.microsoft.com/office/drawing/2014/main" id="{CC99E250-8445-7101-6538-72C2065CC2CE}"/>
              </a:ext>
            </a:extLst>
          </p:cNvPr>
          <p:cNvCxnSpPr>
            <a:cxnSpLocks/>
          </p:cNvCxnSpPr>
          <p:nvPr/>
        </p:nvCxnSpPr>
        <p:spPr>
          <a:xfrm>
            <a:off x="7249177" y="1160496"/>
            <a:ext cx="1111525" cy="0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Connector: Elbow 1032">
            <a:extLst>
              <a:ext uri="{FF2B5EF4-FFF2-40B4-BE49-F238E27FC236}">
                <a16:creationId xmlns:a16="http://schemas.microsoft.com/office/drawing/2014/main" id="{E313ED84-2EFA-CD6F-5EF0-561D1A3E50E3}"/>
              </a:ext>
            </a:extLst>
          </p:cNvPr>
          <p:cNvCxnSpPr>
            <a:cxnSpLocks/>
          </p:cNvCxnSpPr>
          <p:nvPr/>
        </p:nvCxnSpPr>
        <p:spPr>
          <a:xfrm>
            <a:off x="11219622" y="1151164"/>
            <a:ext cx="12700" cy="2532613"/>
          </a:xfrm>
          <a:prstGeom prst="bentConnector3">
            <a:avLst>
              <a:gd name="adj1" fmla="val 4226087"/>
            </a:avLst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5" name="Straight Arrow Connector 1034">
            <a:extLst>
              <a:ext uri="{FF2B5EF4-FFF2-40B4-BE49-F238E27FC236}">
                <a16:creationId xmlns:a16="http://schemas.microsoft.com/office/drawing/2014/main" id="{097BF6AA-44DD-2650-131D-30F1FF2D3214}"/>
              </a:ext>
            </a:extLst>
          </p:cNvPr>
          <p:cNvCxnSpPr>
            <a:cxnSpLocks/>
            <a:endCxn id="12" idx="3"/>
          </p:cNvCxnSpPr>
          <p:nvPr/>
        </p:nvCxnSpPr>
        <p:spPr>
          <a:xfrm flipH="1">
            <a:off x="6995493" y="3682094"/>
            <a:ext cx="1111438" cy="0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8" name="Straight Arrow Connector 1037">
            <a:extLst>
              <a:ext uri="{FF2B5EF4-FFF2-40B4-BE49-F238E27FC236}">
                <a16:creationId xmlns:a16="http://schemas.microsoft.com/office/drawing/2014/main" id="{5FC80BF1-7419-3BC2-4119-88D1A4A07371}"/>
              </a:ext>
            </a:extLst>
          </p:cNvPr>
          <p:cNvCxnSpPr>
            <a:cxnSpLocks/>
            <a:endCxn id="8" idx="3"/>
          </p:cNvCxnSpPr>
          <p:nvPr/>
        </p:nvCxnSpPr>
        <p:spPr>
          <a:xfrm flipH="1">
            <a:off x="2990023" y="3682094"/>
            <a:ext cx="1111438" cy="0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3" name="TextBox 1042">
            <a:extLst>
              <a:ext uri="{FF2B5EF4-FFF2-40B4-BE49-F238E27FC236}">
                <a16:creationId xmlns:a16="http://schemas.microsoft.com/office/drawing/2014/main" id="{E8F83A7E-197A-8647-CD74-1799DE26C672}"/>
              </a:ext>
            </a:extLst>
          </p:cNvPr>
          <p:cNvSpPr txBox="1"/>
          <p:nvPr/>
        </p:nvSpPr>
        <p:spPr>
          <a:xfrm>
            <a:off x="160888" y="3037024"/>
            <a:ext cx="30981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>
                <a:latin typeface="Corbel" panose="020B0503020204020204" pitchFamily="34" charset="0"/>
              </a:rPr>
              <a:t>(Affine motion between images)</a:t>
            </a:r>
          </a:p>
        </p:txBody>
      </p:sp>
      <p:sp>
        <p:nvSpPr>
          <p:cNvPr id="1044" name="TextBox 1043">
            <a:extLst>
              <a:ext uri="{FF2B5EF4-FFF2-40B4-BE49-F238E27FC236}">
                <a16:creationId xmlns:a16="http://schemas.microsoft.com/office/drawing/2014/main" id="{1AB9D220-E03C-2353-35BD-63EC2437544A}"/>
              </a:ext>
            </a:extLst>
          </p:cNvPr>
          <p:cNvSpPr txBox="1"/>
          <p:nvPr/>
        </p:nvSpPr>
        <p:spPr>
          <a:xfrm>
            <a:off x="137540" y="6160423"/>
            <a:ext cx="31448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>
                <a:latin typeface="Corbel" panose="020B0503020204020204" pitchFamily="34" charset="0"/>
              </a:rPr>
              <a:t>(Full-resolution image stacks)</a:t>
            </a:r>
          </a:p>
        </p:txBody>
      </p:sp>
    </p:spTree>
    <p:extLst>
      <p:ext uri="{BB962C8B-B14F-4D97-AF65-F5344CB8AC3E}">
        <p14:creationId xmlns:p14="http://schemas.microsoft.com/office/powerpoint/2010/main" val="24389192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63</Words>
  <Application>Microsoft Office PowerPoint</Application>
  <PresentationFormat>Widescreen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Corbel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Ishaan Chandok</dc:creator>
  <cp:lastModifiedBy>Ishaan Chandok</cp:lastModifiedBy>
  <cp:revision>23</cp:revision>
  <dcterms:created xsi:type="dcterms:W3CDTF">2022-08-30T14:22:32Z</dcterms:created>
  <dcterms:modified xsi:type="dcterms:W3CDTF">2022-08-30T20:45:33Z</dcterms:modified>
</cp:coreProperties>
</file>

<file path=docProps/thumbnail.jpeg>
</file>